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44006c497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44006c497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44006c4976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44006c4976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44006c4976_2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44006c4976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4006c4976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4006c4976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4006c4976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4006c4976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44006c497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44006c497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44006c4976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44006c4976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44006c497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44006c497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44006c4976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44006c4976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44006c4976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44006c4976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44006c4976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44006c497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44006c4976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44006c4976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44006c4976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44006c4976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Anhang? Zu detailliert?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44006c4976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44006c4976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44006c4976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44006c4976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44006c4976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44006c4976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44006c4976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44006c4976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Periodic function required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44006c4976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44006c4976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44006c4976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44006c4976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44006c4976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44006c4976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44006c4976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44006c4976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44006c4976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44006c4976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44006c4976_6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44006c4976_6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44006c4976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44006c4976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44006c4976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44006c497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44006c497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44006c497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44006c497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44006c497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44006c497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44006c497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44006c497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44006c497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44006c4976_5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44006c4976_5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44006c4976_2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44006c4976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44006c4976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44006c4976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44006c4976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44006c4976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21.png"/><Relationship Id="rId6" Type="http://schemas.openxmlformats.org/officeDocument/2006/relationships/image" Target="../media/image19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17.png"/><Relationship Id="rId5" Type="http://schemas.openxmlformats.org/officeDocument/2006/relationships/image" Target="../media/image10.png"/><Relationship Id="rId6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21.png"/><Relationship Id="rId6" Type="http://schemas.openxmlformats.org/officeDocument/2006/relationships/image" Target="../media/image19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21.png"/><Relationship Id="rId6" Type="http://schemas.openxmlformats.org/officeDocument/2006/relationships/image" Target="../media/image19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Relationship Id="rId4" Type="http://schemas.openxmlformats.org/officeDocument/2006/relationships/image" Target="../media/image42.png"/><Relationship Id="rId5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Relationship Id="rId4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Relationship Id="rId4" Type="http://schemas.openxmlformats.org/officeDocument/2006/relationships/image" Target="../media/image4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4.png"/><Relationship Id="rId4" Type="http://schemas.openxmlformats.org/officeDocument/2006/relationships/image" Target="../media/image3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21.png"/><Relationship Id="rId6" Type="http://schemas.openxmlformats.org/officeDocument/2006/relationships/image" Target="../media/image19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7.png"/><Relationship Id="rId4" Type="http://schemas.openxmlformats.org/officeDocument/2006/relationships/image" Target="../media/image45.png"/><Relationship Id="rId5" Type="http://schemas.openxmlformats.org/officeDocument/2006/relationships/image" Target="../media/image18.png"/><Relationship Id="rId6" Type="http://schemas.openxmlformats.org/officeDocument/2006/relationships/image" Target="../media/image21.png"/><Relationship Id="rId7" Type="http://schemas.openxmlformats.org/officeDocument/2006/relationships/image" Target="../media/image19.png"/><Relationship Id="rId8" Type="http://schemas.openxmlformats.org/officeDocument/2006/relationships/image" Target="../media/image4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8.png"/><Relationship Id="rId4" Type="http://schemas.openxmlformats.org/officeDocument/2006/relationships/image" Target="../media/image30.png"/><Relationship Id="rId5" Type="http://schemas.openxmlformats.org/officeDocument/2006/relationships/image" Target="../media/image36.png"/><Relationship Id="rId6" Type="http://schemas.openxmlformats.org/officeDocument/2006/relationships/image" Target="../media/image31.png"/><Relationship Id="rId7" Type="http://schemas.openxmlformats.org/officeDocument/2006/relationships/image" Target="../media/image4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0" y="923925"/>
            <a:ext cx="9144000" cy="42195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Project 3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How to turn measurements into an analytical model</a:t>
            </a:r>
            <a:r>
              <a:rPr lang="de"/>
              <a:t>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37150"/>
            <a:ext cx="85206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GIFDS </a:t>
            </a:r>
            <a:r>
              <a:rPr lang="de"/>
              <a:t>Network</a:t>
            </a:r>
            <a:endParaRPr/>
          </a:p>
        </p:txBody>
      </p:sp>
      <p:sp>
        <p:nvSpPr>
          <p:cNvPr id="143" name="Google Shape;143;p22"/>
          <p:cNvSpPr txBox="1"/>
          <p:nvPr/>
        </p:nvSpPr>
        <p:spPr>
          <a:xfrm>
            <a:off x="5960875" y="1380675"/>
            <a:ext cx="3183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VLF receivers </a:t>
            </a:r>
            <a:r>
              <a:rPr b="1" lang="de"/>
              <a:t>continously</a:t>
            </a:r>
            <a:r>
              <a:rPr lang="de"/>
              <a:t> monitoring several transmitters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detect so-called solar flares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study influence of solar irradiation</a:t>
            </a:r>
            <a:endParaRPr/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100" y="592900"/>
            <a:ext cx="5925458" cy="428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37150"/>
            <a:ext cx="8520600" cy="5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GIFDS Network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700" y="498400"/>
            <a:ext cx="7712577" cy="453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Methods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4511" y="6300"/>
            <a:ext cx="3026214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2425" y="2612950"/>
            <a:ext cx="2901573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100" y="2653475"/>
            <a:ext cx="3072101" cy="245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" y="2689000"/>
            <a:ext cx="3072101" cy="241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53975" y="0"/>
            <a:ext cx="2986578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901573" cy="241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/>
          <p:nvPr/>
        </p:nvSpPr>
        <p:spPr>
          <a:xfrm>
            <a:off x="2638225" y="52485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5904725" y="46030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2803075" y="3229925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/>
          <p:nvPr/>
        </p:nvSpPr>
        <p:spPr>
          <a:xfrm>
            <a:off x="5971575" y="314440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/>
          <p:nvPr/>
        </p:nvSpPr>
        <p:spPr>
          <a:xfrm rot="10361920">
            <a:off x="2382180" y="2244310"/>
            <a:ext cx="4449680" cy="30788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5"/>
          <p:cNvSpPr/>
          <p:nvPr/>
        </p:nvSpPr>
        <p:spPr>
          <a:xfrm>
            <a:off x="21050" y="14950"/>
            <a:ext cx="2986500" cy="2453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Truncate the Night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100" y="1208325"/>
            <a:ext cx="4028144" cy="35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1355" y="1208325"/>
            <a:ext cx="4081622" cy="35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4925" y="154524"/>
            <a:ext cx="3729225" cy="997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1" name="Google Shape;181;p26"/>
          <p:cNvGrpSpPr/>
          <p:nvPr/>
        </p:nvGrpSpPr>
        <p:grpSpPr>
          <a:xfrm>
            <a:off x="0" y="938050"/>
            <a:ext cx="9144000" cy="3765000"/>
            <a:chOff x="0" y="938050"/>
            <a:chExt cx="9144000" cy="3765000"/>
          </a:xfrm>
        </p:grpSpPr>
        <p:sp>
          <p:nvSpPr>
            <p:cNvPr id="182" name="Google Shape;182;p26"/>
            <p:cNvSpPr/>
            <p:nvPr/>
          </p:nvSpPr>
          <p:spPr>
            <a:xfrm>
              <a:off x="0" y="938050"/>
              <a:ext cx="9144000" cy="3765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3" name="Google Shape;183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8250" y="1060924"/>
              <a:ext cx="7846277" cy="36204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4511" y="6300"/>
            <a:ext cx="3026214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2425" y="2612950"/>
            <a:ext cx="2901573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100" y="2653475"/>
            <a:ext cx="3072101" cy="245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" y="2689000"/>
            <a:ext cx="3072101" cy="241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53975" y="0"/>
            <a:ext cx="2986578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901573" cy="241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7"/>
          <p:cNvSpPr/>
          <p:nvPr/>
        </p:nvSpPr>
        <p:spPr>
          <a:xfrm>
            <a:off x="2638225" y="52485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7"/>
          <p:cNvSpPr/>
          <p:nvPr/>
        </p:nvSpPr>
        <p:spPr>
          <a:xfrm>
            <a:off x="5904725" y="46030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7"/>
          <p:cNvSpPr/>
          <p:nvPr/>
        </p:nvSpPr>
        <p:spPr>
          <a:xfrm>
            <a:off x="2803075" y="3229925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7"/>
          <p:cNvSpPr/>
          <p:nvPr/>
        </p:nvSpPr>
        <p:spPr>
          <a:xfrm>
            <a:off x="5971575" y="314440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7"/>
          <p:cNvSpPr/>
          <p:nvPr/>
        </p:nvSpPr>
        <p:spPr>
          <a:xfrm rot="10361920">
            <a:off x="2382180" y="2244310"/>
            <a:ext cx="4449680" cy="30788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7"/>
          <p:cNvSpPr/>
          <p:nvPr/>
        </p:nvSpPr>
        <p:spPr>
          <a:xfrm>
            <a:off x="6144200" y="23988"/>
            <a:ext cx="2986500" cy="2453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Smooth out diurnal influences</a:t>
            </a:r>
            <a:endParaRPr/>
          </a:p>
        </p:txBody>
      </p:sp>
      <p:sp>
        <p:nvSpPr>
          <p:cNvPr id="205" name="Google Shape;205;p28"/>
          <p:cNvSpPr txBox="1"/>
          <p:nvPr>
            <p:ph idx="1" type="body"/>
          </p:nvPr>
        </p:nvSpPr>
        <p:spPr>
          <a:xfrm>
            <a:off x="311700" y="1152475"/>
            <a:ext cx="3999900" cy="3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Maintenance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-&gt; Approximate the Curve with Linear Least Squares Method</a:t>
            </a:r>
            <a:endParaRPr/>
          </a:p>
        </p:txBody>
      </p:sp>
      <p:sp>
        <p:nvSpPr>
          <p:cNvPr id="206" name="Google Shape;206;p28"/>
          <p:cNvSpPr txBox="1"/>
          <p:nvPr>
            <p:ph idx="2" type="body"/>
          </p:nvPr>
        </p:nvSpPr>
        <p:spPr>
          <a:xfrm>
            <a:off x="4832400" y="1152475"/>
            <a:ext cx="3999900" cy="3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Peaks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-&gt; Outlier Detection</a:t>
            </a:r>
            <a:endParaRPr/>
          </a:p>
        </p:txBody>
      </p:sp>
      <p:pic>
        <p:nvPicPr>
          <p:cNvPr id="207" name="Google Shape;2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050" y="1637182"/>
            <a:ext cx="3999902" cy="2666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2" y="1637175"/>
            <a:ext cx="3999933" cy="266660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8"/>
          <p:cNvSpPr txBox="1"/>
          <p:nvPr/>
        </p:nvSpPr>
        <p:spPr>
          <a:xfrm>
            <a:off x="6234200" y="707200"/>
            <a:ext cx="2695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de" sz="1500">
                <a:solidFill>
                  <a:schemeClr val="dk2"/>
                </a:solidFill>
              </a:rPr>
              <a:t>Amp(ToD) =  </a:t>
            </a:r>
            <a:r>
              <a:rPr lang="de" sz="1500">
                <a:solidFill>
                  <a:srgbClr val="990000"/>
                </a:solidFill>
              </a:rPr>
              <a:t>A</a:t>
            </a:r>
            <a:r>
              <a:rPr lang="de" sz="1500">
                <a:solidFill>
                  <a:schemeClr val="dk2"/>
                </a:solidFill>
              </a:rPr>
              <a:t> + </a:t>
            </a:r>
            <a:r>
              <a:rPr lang="de" sz="1500">
                <a:solidFill>
                  <a:srgbClr val="38761D"/>
                </a:solidFill>
              </a:rPr>
              <a:t>C</a:t>
            </a:r>
            <a:r>
              <a:rPr lang="de" sz="1500">
                <a:solidFill>
                  <a:schemeClr val="dk2"/>
                </a:solidFill>
              </a:rPr>
              <a:t> * ToD^2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4511" y="6300"/>
            <a:ext cx="3026214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2425" y="2612950"/>
            <a:ext cx="2901573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100" y="2653475"/>
            <a:ext cx="3072101" cy="245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" y="2689000"/>
            <a:ext cx="3072101" cy="241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53975" y="0"/>
            <a:ext cx="2986578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901573" cy="241797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9"/>
          <p:cNvSpPr/>
          <p:nvPr/>
        </p:nvSpPr>
        <p:spPr>
          <a:xfrm>
            <a:off x="2638225" y="52485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9"/>
          <p:cNvSpPr/>
          <p:nvPr/>
        </p:nvSpPr>
        <p:spPr>
          <a:xfrm>
            <a:off x="5904725" y="46030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"/>
          <p:cNvSpPr/>
          <p:nvPr/>
        </p:nvSpPr>
        <p:spPr>
          <a:xfrm>
            <a:off x="2803075" y="3229925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9"/>
          <p:cNvSpPr/>
          <p:nvPr/>
        </p:nvSpPr>
        <p:spPr>
          <a:xfrm>
            <a:off x="5971575" y="314440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9"/>
          <p:cNvSpPr/>
          <p:nvPr/>
        </p:nvSpPr>
        <p:spPr>
          <a:xfrm rot="10361920">
            <a:off x="2382180" y="2244310"/>
            <a:ext cx="4449680" cy="30788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9"/>
          <p:cNvSpPr/>
          <p:nvPr/>
        </p:nvSpPr>
        <p:spPr>
          <a:xfrm>
            <a:off x="3164000" y="2630638"/>
            <a:ext cx="2986500" cy="2453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Smooth the seasonal data over the year </a:t>
            </a:r>
            <a:endParaRPr/>
          </a:p>
        </p:txBody>
      </p:sp>
      <p:sp>
        <p:nvSpPr>
          <p:cNvPr id="231" name="Google Shape;23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875" y="1168875"/>
            <a:ext cx="8479426" cy="327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Resulting Model - In General</a:t>
            </a:r>
            <a:endParaRPr/>
          </a:p>
        </p:txBody>
      </p:sp>
      <p:sp>
        <p:nvSpPr>
          <p:cNvPr id="238" name="Google Shape;238;p31"/>
          <p:cNvSpPr txBox="1"/>
          <p:nvPr>
            <p:ph idx="1" type="body"/>
          </p:nvPr>
        </p:nvSpPr>
        <p:spPr>
          <a:xfrm>
            <a:off x="311700" y="3743275"/>
            <a:ext cx="8520600" cy="13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DoY = Day of Year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ToD = Time of Day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Amp = Modeled Amplitude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1"/>
          <p:cNvSpPr txBox="1"/>
          <p:nvPr/>
        </p:nvSpPr>
        <p:spPr>
          <a:xfrm>
            <a:off x="1305600" y="2749900"/>
            <a:ext cx="7225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500">
                <a:solidFill>
                  <a:schemeClr val="dk2"/>
                </a:solidFill>
              </a:rPr>
              <a:t>Amp(DoY,ToD) =  </a:t>
            </a:r>
            <a:r>
              <a:rPr lang="de" sz="2500">
                <a:solidFill>
                  <a:srgbClr val="990000"/>
                </a:solidFill>
              </a:rPr>
              <a:t>A(DoY)</a:t>
            </a:r>
            <a:r>
              <a:rPr lang="de" sz="2500">
                <a:solidFill>
                  <a:schemeClr val="dk2"/>
                </a:solidFill>
              </a:rPr>
              <a:t> + </a:t>
            </a:r>
            <a:r>
              <a:rPr lang="de" sz="2500">
                <a:solidFill>
                  <a:srgbClr val="38761D"/>
                </a:solidFill>
              </a:rPr>
              <a:t>C(DoY)</a:t>
            </a:r>
            <a:r>
              <a:rPr lang="de" sz="2500">
                <a:solidFill>
                  <a:schemeClr val="dk2"/>
                </a:solidFill>
              </a:rPr>
              <a:t> * ToD^2</a:t>
            </a:r>
            <a:endParaRPr sz="2500">
              <a:solidFill>
                <a:schemeClr val="dk2"/>
              </a:solidFill>
            </a:endParaRPr>
          </a:p>
        </p:txBody>
      </p:sp>
      <p:cxnSp>
        <p:nvCxnSpPr>
          <p:cNvPr id="240" name="Google Shape;240;p31"/>
          <p:cNvCxnSpPr/>
          <p:nvPr/>
        </p:nvCxnSpPr>
        <p:spPr>
          <a:xfrm flipH="1" rot="10800000">
            <a:off x="-62200" y="1042650"/>
            <a:ext cx="93066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31"/>
          <p:cNvSpPr txBox="1"/>
          <p:nvPr/>
        </p:nvSpPr>
        <p:spPr>
          <a:xfrm>
            <a:off x="1305600" y="1927300"/>
            <a:ext cx="7225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500">
                <a:solidFill>
                  <a:schemeClr val="dk2"/>
                </a:solidFill>
              </a:rPr>
              <a:t>Amp(ToD) =  </a:t>
            </a:r>
            <a:r>
              <a:rPr lang="de" sz="2500">
                <a:solidFill>
                  <a:srgbClr val="990000"/>
                </a:solidFill>
              </a:rPr>
              <a:t>A</a:t>
            </a:r>
            <a:r>
              <a:rPr lang="de" sz="2500">
                <a:solidFill>
                  <a:schemeClr val="dk2"/>
                </a:solidFill>
              </a:rPr>
              <a:t> + </a:t>
            </a:r>
            <a:r>
              <a:rPr lang="de" sz="2500">
                <a:solidFill>
                  <a:srgbClr val="38761D"/>
                </a:solidFill>
              </a:rPr>
              <a:t>C</a:t>
            </a:r>
            <a:r>
              <a:rPr lang="de" sz="2500">
                <a:solidFill>
                  <a:schemeClr val="dk2"/>
                </a:solidFill>
              </a:rPr>
              <a:t>* </a:t>
            </a:r>
            <a:r>
              <a:rPr lang="de" sz="2500">
                <a:solidFill>
                  <a:schemeClr val="dk2"/>
                </a:solidFill>
              </a:rPr>
              <a:t>ToD</a:t>
            </a:r>
            <a:r>
              <a:rPr lang="de" sz="2500">
                <a:solidFill>
                  <a:schemeClr val="dk2"/>
                </a:solidFill>
              </a:rPr>
              <a:t>^2</a:t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Why VLF Data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0,1s Intervals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7600" y="1152475"/>
            <a:ext cx="5388414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Resulting Model - Components </a:t>
            </a:r>
            <a:r>
              <a:rPr lang="de">
                <a:solidFill>
                  <a:srgbClr val="990000"/>
                </a:solidFill>
              </a:rPr>
              <a:t>A(DoY) </a:t>
            </a:r>
            <a:r>
              <a:rPr lang="de">
                <a:solidFill>
                  <a:srgbClr val="000000"/>
                </a:solidFill>
              </a:rPr>
              <a:t>and</a:t>
            </a:r>
            <a:r>
              <a:rPr lang="de">
                <a:solidFill>
                  <a:srgbClr val="990000"/>
                </a:solidFill>
              </a:rPr>
              <a:t> </a:t>
            </a:r>
            <a:r>
              <a:rPr lang="de">
                <a:solidFill>
                  <a:srgbClr val="38761D"/>
                </a:solidFill>
              </a:rPr>
              <a:t>C(DoY)</a:t>
            </a:r>
            <a:r>
              <a:rPr lang="de"/>
              <a:t> </a:t>
            </a:r>
            <a:endParaRPr/>
          </a:p>
        </p:txBody>
      </p:sp>
      <p:grpSp>
        <p:nvGrpSpPr>
          <p:cNvPr id="247" name="Google Shape;247;p32"/>
          <p:cNvGrpSpPr/>
          <p:nvPr/>
        </p:nvGrpSpPr>
        <p:grpSpPr>
          <a:xfrm>
            <a:off x="0" y="1238650"/>
            <a:ext cx="5996500" cy="1448375"/>
            <a:chOff x="2785200" y="1203650"/>
            <a:chExt cx="5996500" cy="1448375"/>
          </a:xfrm>
        </p:grpSpPr>
        <p:sp>
          <p:nvSpPr>
            <p:cNvPr id="248" name="Google Shape;248;p32"/>
            <p:cNvSpPr txBox="1"/>
            <p:nvPr/>
          </p:nvSpPr>
          <p:spPr>
            <a:xfrm>
              <a:off x="2785200" y="1203650"/>
              <a:ext cx="58572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de" sz="1800">
                  <a:solidFill>
                    <a:srgbClr val="990000"/>
                  </a:solidFill>
                </a:rPr>
                <a:t>A(DoY) = </a:t>
              </a:r>
              <a:r>
                <a:rPr lang="de" sz="1800">
                  <a:solidFill>
                    <a:srgbClr val="741B47"/>
                  </a:solidFill>
                </a:rPr>
                <a:t>(K + L*DoY^2 + M*DoY^4)</a:t>
              </a:r>
              <a:r>
                <a:rPr lang="de" sz="1800">
                  <a:solidFill>
                    <a:srgbClr val="990000"/>
                  </a:solidFill>
                </a:rPr>
                <a:t> * </a:t>
              </a:r>
              <a:r>
                <a:rPr lang="de" sz="1800">
                  <a:solidFill>
                    <a:srgbClr val="4C1130"/>
                  </a:solidFill>
                </a:rPr>
                <a:t>(cos(P/2)+1)</a:t>
              </a:r>
              <a:r>
                <a:rPr lang="de" sz="1800">
                  <a:solidFill>
                    <a:srgbClr val="990000"/>
                  </a:solidFill>
                </a:rPr>
                <a:t> + </a:t>
              </a:r>
              <a:r>
                <a:rPr lang="de" sz="1800">
                  <a:solidFill>
                    <a:srgbClr val="9900FF"/>
                  </a:solidFill>
                </a:rPr>
                <a:t>N</a:t>
              </a:r>
              <a:endParaRPr>
                <a:solidFill>
                  <a:srgbClr val="9900FF"/>
                </a:solidFill>
              </a:endParaRPr>
            </a:p>
          </p:txBody>
        </p:sp>
        <p:sp>
          <p:nvSpPr>
            <p:cNvPr id="249" name="Google Shape;249;p32"/>
            <p:cNvSpPr/>
            <p:nvPr/>
          </p:nvSpPr>
          <p:spPr>
            <a:xfrm rot="-5400000">
              <a:off x="5049725" y="368000"/>
              <a:ext cx="363900" cy="2806200"/>
            </a:xfrm>
            <a:prstGeom prst="lef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741B4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50" name="Google Shape;250;p32"/>
            <p:cNvSpPr/>
            <p:nvPr/>
          </p:nvSpPr>
          <p:spPr>
            <a:xfrm rot="-5400000">
              <a:off x="7193525" y="1098800"/>
              <a:ext cx="363900" cy="1344600"/>
            </a:xfrm>
            <a:prstGeom prst="lef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C113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51" name="Google Shape;251;p32"/>
            <p:cNvSpPr/>
            <p:nvPr/>
          </p:nvSpPr>
          <p:spPr>
            <a:xfrm rot="-5400000">
              <a:off x="8196925" y="1591400"/>
              <a:ext cx="363900" cy="359400"/>
            </a:xfrm>
            <a:prstGeom prst="lef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99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52" name="Google Shape;252;p32"/>
            <p:cNvSpPr txBox="1"/>
            <p:nvPr/>
          </p:nvSpPr>
          <p:spPr>
            <a:xfrm>
              <a:off x="6626975" y="2000675"/>
              <a:ext cx="15819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4C1130"/>
                  </a:solidFill>
                </a:rPr>
                <a:t>Cos as periodic base function</a:t>
              </a:r>
              <a:endParaRPr>
                <a:solidFill>
                  <a:srgbClr val="4C1130"/>
                </a:solidFill>
              </a:endParaRPr>
            </a:p>
          </p:txBody>
        </p:sp>
        <p:sp>
          <p:nvSpPr>
            <p:cNvPr id="253" name="Google Shape;253;p32"/>
            <p:cNvSpPr txBox="1"/>
            <p:nvPr/>
          </p:nvSpPr>
          <p:spPr>
            <a:xfrm>
              <a:off x="4457700" y="2036425"/>
              <a:ext cx="18195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741B47"/>
                  </a:solidFill>
                </a:rPr>
                <a:t>Amplitude as 4th order polynomial</a:t>
              </a: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54" name="Google Shape;254;p32"/>
            <p:cNvSpPr txBox="1"/>
            <p:nvPr/>
          </p:nvSpPr>
          <p:spPr>
            <a:xfrm>
              <a:off x="8087200" y="1992900"/>
              <a:ext cx="6945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9900FF"/>
                  </a:solidFill>
                </a:rPr>
                <a:t>offset</a:t>
              </a:r>
              <a:endParaRPr>
                <a:solidFill>
                  <a:srgbClr val="9900FF"/>
                </a:solidFill>
              </a:endParaRPr>
            </a:p>
          </p:txBody>
        </p:sp>
      </p:grpSp>
      <p:pic>
        <p:nvPicPr>
          <p:cNvPr id="255" name="Google Shape;25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250" y="2687025"/>
            <a:ext cx="2979526" cy="23919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6" name="Google Shape;256;p32"/>
          <p:cNvGrpSpPr/>
          <p:nvPr/>
        </p:nvGrpSpPr>
        <p:grpSpPr>
          <a:xfrm>
            <a:off x="4797850" y="3533850"/>
            <a:ext cx="4086900" cy="1372200"/>
            <a:chOff x="4673100" y="1537200"/>
            <a:chExt cx="4086900" cy="1372200"/>
          </a:xfrm>
        </p:grpSpPr>
        <p:sp>
          <p:nvSpPr>
            <p:cNvPr id="257" name="Google Shape;257;p32"/>
            <p:cNvSpPr txBox="1"/>
            <p:nvPr/>
          </p:nvSpPr>
          <p:spPr>
            <a:xfrm>
              <a:off x="4673100" y="1537200"/>
              <a:ext cx="4086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de" sz="1800">
                  <a:solidFill>
                    <a:srgbClr val="38761D"/>
                  </a:solidFill>
                </a:rPr>
                <a:t>C(DoY)</a:t>
              </a:r>
              <a:r>
                <a:rPr lang="de" sz="1800">
                  <a:solidFill>
                    <a:schemeClr val="dk2"/>
                  </a:solidFill>
                </a:rPr>
                <a:t> = </a:t>
              </a:r>
              <a:r>
                <a:rPr lang="de" sz="1800">
                  <a:solidFill>
                    <a:srgbClr val="7F6000"/>
                  </a:solidFill>
                </a:rPr>
                <a:t>E * (tan(1.9*DoY))^2</a:t>
              </a:r>
              <a:r>
                <a:rPr lang="de" sz="1800">
                  <a:solidFill>
                    <a:schemeClr val="dk2"/>
                  </a:solidFill>
                </a:rPr>
                <a:t> + </a:t>
              </a:r>
              <a:r>
                <a:rPr lang="de" sz="1800">
                  <a:solidFill>
                    <a:srgbClr val="134F5C"/>
                  </a:solidFill>
                </a:rPr>
                <a:t>F</a:t>
              </a:r>
              <a:endParaRPr>
                <a:solidFill>
                  <a:srgbClr val="134F5C"/>
                </a:solidFill>
              </a:endParaRPr>
            </a:p>
          </p:txBody>
        </p:sp>
        <p:sp>
          <p:nvSpPr>
            <p:cNvPr id="258" name="Google Shape;258;p32"/>
            <p:cNvSpPr/>
            <p:nvPr/>
          </p:nvSpPr>
          <p:spPr>
            <a:xfrm rot="-5400000">
              <a:off x="6641900" y="1059575"/>
              <a:ext cx="363900" cy="2104200"/>
            </a:xfrm>
            <a:prstGeom prst="lef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7F6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59" name="Google Shape;259;p32"/>
            <p:cNvSpPr txBox="1"/>
            <p:nvPr/>
          </p:nvSpPr>
          <p:spPr>
            <a:xfrm>
              <a:off x="5980925" y="2293800"/>
              <a:ext cx="224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7F6000"/>
                  </a:solidFill>
                </a:rPr>
                <a:t>Tan^2 as trigonometric base function</a:t>
              </a:r>
              <a:endParaRPr>
                <a:solidFill>
                  <a:srgbClr val="7F6000"/>
                </a:solidFill>
              </a:endParaRPr>
            </a:p>
          </p:txBody>
        </p:sp>
        <p:sp>
          <p:nvSpPr>
            <p:cNvPr id="260" name="Google Shape;260;p32"/>
            <p:cNvSpPr/>
            <p:nvPr/>
          </p:nvSpPr>
          <p:spPr>
            <a:xfrm rot="-5400000">
              <a:off x="7973350" y="1960475"/>
              <a:ext cx="363900" cy="302400"/>
            </a:xfrm>
            <a:prstGeom prst="lef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134F5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61" name="Google Shape;261;p32"/>
            <p:cNvSpPr txBox="1"/>
            <p:nvPr/>
          </p:nvSpPr>
          <p:spPr>
            <a:xfrm>
              <a:off x="7960575" y="2289775"/>
              <a:ext cx="660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134F5C"/>
                  </a:solidFill>
                </a:rPr>
                <a:t>offset</a:t>
              </a:r>
              <a:endParaRPr>
                <a:solidFill>
                  <a:srgbClr val="134F5C"/>
                </a:solidFill>
              </a:endParaRPr>
            </a:p>
          </p:txBody>
        </p:sp>
      </p:grpSp>
      <p:pic>
        <p:nvPicPr>
          <p:cNvPr id="262" name="Google Shape;26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5200" y="1042650"/>
            <a:ext cx="2870325" cy="23919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32"/>
          <p:cNvCxnSpPr/>
          <p:nvPr/>
        </p:nvCxnSpPr>
        <p:spPr>
          <a:xfrm flipH="1" rot="10800000">
            <a:off x="-62200" y="1042650"/>
            <a:ext cx="93066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de"/>
              <a:t>Smooth the seasonal data of NAA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5719"/>
            <a:ext cx="3999900" cy="32699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0" y="1200836"/>
            <a:ext cx="3999900" cy="3319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Challenges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Data Quality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5"/>
          <p:cNvSpPr txBox="1"/>
          <p:nvPr>
            <p:ph idx="1" type="body"/>
          </p:nvPr>
        </p:nvSpPr>
        <p:spPr>
          <a:xfrm>
            <a:off x="311700" y="1152475"/>
            <a:ext cx="3999900" cy="3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Good Data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5"/>
          <p:cNvSpPr txBox="1"/>
          <p:nvPr>
            <p:ph idx="2" type="body"/>
          </p:nvPr>
        </p:nvSpPr>
        <p:spPr>
          <a:xfrm>
            <a:off x="4832400" y="1152475"/>
            <a:ext cx="3999900" cy="3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Noisy Data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025" y="1536615"/>
            <a:ext cx="3999900" cy="2745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50375"/>
            <a:ext cx="4260299" cy="284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4925" y="154524"/>
            <a:ext cx="3729225" cy="99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Selection of the fitting function not periodic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6"/>
          <p:cNvSpPr txBox="1"/>
          <p:nvPr>
            <p:ph idx="1" type="body"/>
          </p:nvPr>
        </p:nvSpPr>
        <p:spPr>
          <a:xfrm>
            <a:off x="311700" y="1152475"/>
            <a:ext cx="3999900" cy="3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Sunrise/ sunset shifted over 0:00 UCT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6"/>
          <p:cNvSpPr txBox="1"/>
          <p:nvPr>
            <p:ph idx="2" type="body"/>
          </p:nvPr>
        </p:nvSpPr>
        <p:spPr>
          <a:xfrm>
            <a:off x="4832400" y="1152475"/>
            <a:ext cx="3999900" cy="3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Model in edge cases not realistic: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5" name="Google Shape;2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650" y="1608850"/>
            <a:ext cx="3810000" cy="311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2300" y="1608838"/>
            <a:ext cx="3810000" cy="31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Maintenance</a:t>
            </a:r>
            <a:r>
              <a:rPr lang="de"/>
              <a:t> Windows</a:t>
            </a:r>
            <a:endParaRPr/>
          </a:p>
        </p:txBody>
      </p:sp>
      <p:sp>
        <p:nvSpPr>
          <p:cNvPr id="302" name="Google Shape;302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p37"/>
          <p:cNvPicPr preferRelativeResize="0"/>
          <p:nvPr/>
        </p:nvPicPr>
        <p:blipFill rotWithShape="1">
          <a:blip r:embed="rId3">
            <a:alphaModFix/>
          </a:blip>
          <a:srcRect b="-2301" l="7667" r="16786" t="0"/>
          <a:stretch/>
        </p:blipFill>
        <p:spPr>
          <a:xfrm>
            <a:off x="311701" y="1468825"/>
            <a:ext cx="4305053" cy="289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1925" y="1468825"/>
            <a:ext cx="3830372" cy="289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Polar Night and Day</a:t>
            </a:r>
            <a:endParaRPr/>
          </a:p>
        </p:txBody>
      </p:sp>
      <p:pic>
        <p:nvPicPr>
          <p:cNvPr id="310" name="Google Shape;31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099703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340459"/>
            <a:ext cx="4260299" cy="2840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Python</a:t>
            </a:r>
            <a:endParaRPr/>
          </a:p>
        </p:txBody>
      </p:sp>
      <p:sp>
        <p:nvSpPr>
          <p:cNvPr id="317" name="Google Shape;317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4113" y="1585588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7313" y="1737988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Thank you!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Appendix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132275" y="213625"/>
            <a:ext cx="2507700" cy="5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 Layer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8725" y="460725"/>
            <a:ext cx="4913550" cy="444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275" y="1208675"/>
            <a:ext cx="3816825" cy="31404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Google Shape;71;p15"/>
          <p:cNvCxnSpPr/>
          <p:nvPr/>
        </p:nvCxnSpPr>
        <p:spPr>
          <a:xfrm>
            <a:off x="3940025" y="2092975"/>
            <a:ext cx="977400" cy="74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5"/>
          <p:cNvCxnSpPr/>
          <p:nvPr/>
        </p:nvCxnSpPr>
        <p:spPr>
          <a:xfrm>
            <a:off x="3930550" y="2263800"/>
            <a:ext cx="1006200" cy="19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4511" y="6300"/>
            <a:ext cx="3026214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2425" y="2612950"/>
            <a:ext cx="2901573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100" y="2653475"/>
            <a:ext cx="3072101" cy="245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" y="2689000"/>
            <a:ext cx="3072101" cy="241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53975" y="0"/>
            <a:ext cx="2986578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901573" cy="2417974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2"/>
          <p:cNvSpPr/>
          <p:nvPr/>
        </p:nvSpPr>
        <p:spPr>
          <a:xfrm>
            <a:off x="2638225" y="52485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42"/>
          <p:cNvSpPr/>
          <p:nvPr/>
        </p:nvSpPr>
        <p:spPr>
          <a:xfrm>
            <a:off x="5904725" y="46030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42"/>
          <p:cNvSpPr/>
          <p:nvPr/>
        </p:nvSpPr>
        <p:spPr>
          <a:xfrm>
            <a:off x="2803075" y="3229925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42"/>
          <p:cNvSpPr/>
          <p:nvPr/>
        </p:nvSpPr>
        <p:spPr>
          <a:xfrm>
            <a:off x="5971575" y="3144400"/>
            <a:ext cx="7083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42"/>
          <p:cNvSpPr/>
          <p:nvPr/>
        </p:nvSpPr>
        <p:spPr>
          <a:xfrm rot="10361920">
            <a:off x="2382180" y="2244310"/>
            <a:ext cx="4449680" cy="30788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Anhang / Pictures NRK</a:t>
            </a:r>
            <a:endParaRPr/>
          </a:p>
        </p:txBody>
      </p:sp>
      <p:sp>
        <p:nvSpPr>
          <p:cNvPr id="350" name="Google Shape;350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1" name="Google Shape;35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9600" y="880838"/>
            <a:ext cx="4751599" cy="3959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6855" y="1567550"/>
            <a:ext cx="4825170" cy="40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98925" y="307925"/>
            <a:ext cx="4328951" cy="360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31675" y="1999925"/>
            <a:ext cx="3705124" cy="308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89750" y="1754175"/>
            <a:ext cx="4205777" cy="350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4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90975" y="1273625"/>
            <a:ext cx="3631950" cy="302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Anhang NAA</a:t>
            </a:r>
            <a:endParaRPr/>
          </a:p>
        </p:txBody>
      </p:sp>
      <p:sp>
        <p:nvSpPr>
          <p:cNvPr id="362" name="Google Shape;362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63" name="Google Shape;36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3775" y="130313"/>
            <a:ext cx="2986437" cy="244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0200" y="130325"/>
            <a:ext cx="2986425" cy="2441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200" y="2514763"/>
            <a:ext cx="2986425" cy="2441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78788" y="2514749"/>
            <a:ext cx="2986425" cy="2441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00200" y="2514752"/>
            <a:ext cx="2986425" cy="2441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74" name="Google Shape;37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133850" cy="322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Reflection at the Ionosphere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23925"/>
            <a:ext cx="9144000" cy="421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23925"/>
            <a:ext cx="9144000" cy="421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VLF Diurnal Variations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234800" y="2785350"/>
            <a:ext cx="50880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solidFill>
                  <a:srgbClr val="000000"/>
                </a:solidFill>
              </a:rPr>
              <a:t>VLF Seasonal Variations</a:t>
            </a:r>
            <a:endParaRPr sz="2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23" y="1152473"/>
            <a:ext cx="4952325" cy="132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2125" y="1298700"/>
            <a:ext cx="3225825" cy="38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GOAL: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25" y="1070775"/>
            <a:ext cx="8661725" cy="39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 rotWithShape="1">
          <a:blip r:embed="rId4">
            <a:alphaModFix/>
          </a:blip>
          <a:srcRect b="19663" l="0" r="8491" t="7534"/>
          <a:stretch/>
        </p:blipFill>
        <p:spPr>
          <a:xfrm>
            <a:off x="3183775" y="244925"/>
            <a:ext cx="5592676" cy="1644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24316" l="0" r="0" t="0"/>
          <a:stretch/>
        </p:blipFill>
        <p:spPr>
          <a:xfrm>
            <a:off x="1219625" y="734150"/>
            <a:ext cx="6755449" cy="35272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/>
          <p:nvPr/>
        </p:nvSpPr>
        <p:spPr>
          <a:xfrm>
            <a:off x="6340325" y="2507075"/>
            <a:ext cx="169500" cy="139500"/>
          </a:xfrm>
          <a:prstGeom prst="flowChartConnector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5097200" y="2017975"/>
            <a:ext cx="169500" cy="139500"/>
          </a:xfrm>
          <a:prstGeom prst="flowChartConnector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2835325" y="3359675"/>
            <a:ext cx="169500" cy="139500"/>
          </a:xfrm>
          <a:prstGeom prst="flowChartConnector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1616125" y="2369075"/>
            <a:ext cx="125400" cy="139500"/>
          </a:xfrm>
          <a:prstGeom prst="flowChartConnector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" name="Google Shape;105;p19"/>
          <p:cNvCxnSpPr>
            <a:stCxn id="102" idx="0"/>
          </p:cNvCxnSpPr>
          <p:nvPr/>
        </p:nvCxnSpPr>
        <p:spPr>
          <a:xfrm rot="10800000">
            <a:off x="5163950" y="1287475"/>
            <a:ext cx="18000" cy="730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9"/>
          <p:cNvCxnSpPr>
            <a:stCxn id="104" idx="7"/>
          </p:cNvCxnSpPr>
          <p:nvPr/>
        </p:nvCxnSpPr>
        <p:spPr>
          <a:xfrm flipH="1" rot="10800000">
            <a:off x="1723161" y="1251004"/>
            <a:ext cx="3391200" cy="113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7" name="Google Shape;107;p19"/>
          <p:cNvCxnSpPr>
            <a:stCxn id="103" idx="7"/>
          </p:cNvCxnSpPr>
          <p:nvPr/>
        </p:nvCxnSpPr>
        <p:spPr>
          <a:xfrm flipH="1" rot="10800000">
            <a:off x="2980002" y="1241104"/>
            <a:ext cx="2163900" cy="21390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9"/>
          <p:cNvCxnSpPr>
            <a:stCxn id="101" idx="0"/>
          </p:cNvCxnSpPr>
          <p:nvPr/>
        </p:nvCxnSpPr>
        <p:spPr>
          <a:xfrm rot="10800000">
            <a:off x="5134175" y="1221275"/>
            <a:ext cx="1290900" cy="1285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" name="Google Shape;109;p19"/>
          <p:cNvSpPr txBox="1"/>
          <p:nvPr/>
        </p:nvSpPr>
        <p:spPr>
          <a:xfrm>
            <a:off x="6197225" y="2583925"/>
            <a:ext cx="458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accent6"/>
                </a:solidFill>
              </a:rPr>
              <a:t>DHO</a:t>
            </a:r>
            <a:endParaRPr sz="900">
              <a:solidFill>
                <a:schemeClr val="accent6"/>
              </a:solidFill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4978025" y="2050525"/>
            <a:ext cx="458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accent6"/>
                </a:solidFill>
              </a:rPr>
              <a:t>NRK</a:t>
            </a:r>
            <a:endParaRPr sz="900">
              <a:solidFill>
                <a:schemeClr val="accent6"/>
              </a:solidFill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1264750" y="2323475"/>
            <a:ext cx="458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accent6"/>
                </a:solidFill>
              </a:rPr>
              <a:t>NLK</a:t>
            </a:r>
            <a:endParaRPr sz="900">
              <a:solidFill>
                <a:schemeClr val="accent6"/>
              </a:solidFill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2690875" y="3422975"/>
            <a:ext cx="458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accent6"/>
                </a:solidFill>
              </a:rPr>
              <a:t>NAA</a:t>
            </a:r>
            <a:endParaRPr sz="900">
              <a:solidFill>
                <a:schemeClr val="accent6"/>
              </a:solidFill>
            </a:endParaRPr>
          </a:p>
        </p:txBody>
      </p:sp>
      <p:sp>
        <p:nvSpPr>
          <p:cNvPr id="113" name="Google Shape;113;p19"/>
          <p:cNvSpPr txBox="1"/>
          <p:nvPr>
            <p:ph type="title"/>
          </p:nvPr>
        </p:nvSpPr>
        <p:spPr>
          <a:xfrm>
            <a:off x="692700" y="17250"/>
            <a:ext cx="7662600" cy="6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Transmitter and Receiver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22050"/>
            <a:ext cx="8520600" cy="72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Data acquisition</a:t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75" y="868350"/>
            <a:ext cx="5492140" cy="3598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5615" y="918175"/>
            <a:ext cx="2741829" cy="359865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/>
        </p:nvSpPr>
        <p:spPr>
          <a:xfrm>
            <a:off x="179425" y="4589400"/>
            <a:ext cx="5741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800"/>
              <a:t>http://psddb.nerc-bas.ac.uk/data/access/download.php?searchterm=ultra&amp;page=4&amp;cat=item&amp;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800"/>
              <a:t>year=2009&amp;class=232&amp;type=ULTRA&amp;site=Ny-Alesund&amp;v=Data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22" name="Google Shape;122;p20"/>
          <p:cNvSpPr txBox="1"/>
          <p:nvPr/>
        </p:nvSpPr>
        <p:spPr>
          <a:xfrm>
            <a:off x="7476350" y="1345675"/>
            <a:ext cx="640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lt1"/>
                </a:solidFill>
              </a:rPr>
              <a:t>Amplitude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8116850" y="1270125"/>
            <a:ext cx="640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lt1"/>
                </a:solidFill>
              </a:rPr>
              <a:t>Phase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124" name="Google Shape;124;p20"/>
          <p:cNvCxnSpPr>
            <a:stCxn id="122" idx="2"/>
          </p:cNvCxnSpPr>
          <p:nvPr/>
        </p:nvCxnSpPr>
        <p:spPr>
          <a:xfrm flipH="1">
            <a:off x="7217000" y="1653475"/>
            <a:ext cx="579600" cy="330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25" name="Google Shape;125;p20"/>
          <p:cNvCxnSpPr>
            <a:stCxn id="123" idx="2"/>
          </p:cNvCxnSpPr>
          <p:nvPr/>
        </p:nvCxnSpPr>
        <p:spPr>
          <a:xfrm flipH="1">
            <a:off x="7705400" y="1577925"/>
            <a:ext cx="731700" cy="3957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26" name="Google Shape;126;p20"/>
          <p:cNvSpPr txBox="1"/>
          <p:nvPr/>
        </p:nvSpPr>
        <p:spPr>
          <a:xfrm>
            <a:off x="6163600" y="145435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lt1"/>
                </a:solidFill>
              </a:rPr>
              <a:t>TOD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127" name="Google Shape;127;p20"/>
          <p:cNvCxnSpPr>
            <a:stCxn id="126" idx="2"/>
          </p:cNvCxnSpPr>
          <p:nvPr/>
        </p:nvCxnSpPr>
        <p:spPr>
          <a:xfrm>
            <a:off x="6401050" y="1762150"/>
            <a:ext cx="128100" cy="2316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311700" y="934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Data</a:t>
            </a:r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 rotWithShape="1">
          <a:blip r:embed="rId3">
            <a:alphaModFix/>
          </a:blip>
          <a:srcRect b="-2301" l="7667" r="16786" t="0"/>
          <a:stretch/>
        </p:blipFill>
        <p:spPr>
          <a:xfrm>
            <a:off x="4393011" y="1026338"/>
            <a:ext cx="4676688" cy="314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51125"/>
            <a:ext cx="3830372" cy="2890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21"/>
          <p:cNvCxnSpPr>
            <a:stCxn id="136" idx="1"/>
            <a:endCxn id="137" idx="6"/>
          </p:cNvCxnSpPr>
          <p:nvPr/>
        </p:nvCxnSpPr>
        <p:spPr>
          <a:xfrm flipH="1">
            <a:off x="2085650" y="2209550"/>
            <a:ext cx="704400" cy="33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" name="Google Shape;136;p21"/>
          <p:cNvSpPr txBox="1"/>
          <p:nvPr/>
        </p:nvSpPr>
        <p:spPr>
          <a:xfrm>
            <a:off x="2790050" y="2009450"/>
            <a:ext cx="115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What’s this?</a:t>
            </a:r>
            <a:endParaRPr/>
          </a:p>
        </p:txBody>
      </p:sp>
      <p:sp>
        <p:nvSpPr>
          <p:cNvPr id="137" name="Google Shape;137;p21"/>
          <p:cNvSpPr/>
          <p:nvPr/>
        </p:nvSpPr>
        <p:spPr>
          <a:xfrm>
            <a:off x="1564100" y="1461750"/>
            <a:ext cx="521400" cy="2163000"/>
          </a:xfrm>
          <a:prstGeom prst="flowChartConnecto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